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28" autoAdjust="0"/>
    <p:restoredTop sz="94660"/>
  </p:normalViewPr>
  <p:slideViewPr>
    <p:cSldViewPr>
      <p:cViewPr varScale="1">
        <p:scale>
          <a:sx n="68" d="100"/>
          <a:sy n="68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4870159-A400-4BD0-92EA-C0B328322CD7}" type="datetimeFigureOut">
              <a:rPr lang="fi-FI"/>
              <a:pPr>
                <a:defRPr/>
              </a:pPr>
              <a:t>4.10.2011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smtClean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8576D62-A496-40C2-9761-2F3EBA4E953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0696508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874713" cy="365125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/>
          <a:lstStyle>
            <a:lvl1pPr algn="ctr">
              <a:defRPr dirty="0" smtClean="0"/>
            </a:lvl1pPr>
          </a:lstStyle>
          <a:p>
            <a:pPr>
              <a:defRPr/>
            </a:pPr>
            <a:r>
              <a:rPr lang="fi-FI"/>
              <a:t>29.9.2011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392C3-E48D-4C80-81B7-052FED375CA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815825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16.8.2011</a:t>
            </a: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9BA33-2BF4-43F1-9E26-DD55836D908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806783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16.8.2011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2FD20-786C-44AD-846D-DCE3A8342EA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905166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16.8.2011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CADEC-F905-4C2C-9B13-D17CD30E586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2942916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4E0FF-C53D-4717-86DF-DF5C6838941E}" type="datetimeFigureOut">
              <a:rPr lang="fi-FI"/>
              <a:pPr>
                <a:defRPr/>
              </a:pPr>
              <a:t>4.10.2011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FAB07-4D8D-44AB-95ED-777B81FE12E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5642009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3EADA-6967-47AF-80EA-7243AC04C47F}" type="datetimeFigureOut">
              <a:rPr lang="fi-FI"/>
              <a:pPr>
                <a:defRPr/>
              </a:pPr>
              <a:t>4.10.2011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2F6AB-6506-4131-88BC-3451E18C856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115427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54259-65EE-49ED-9222-625C1D0D4534}" type="datetimeFigureOut">
              <a:rPr lang="fi-FI"/>
              <a:pPr>
                <a:defRPr/>
              </a:pPr>
              <a:t>4.10.2011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2522D-0633-4728-AD0B-575E7F648CF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662407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D7F09-A8BB-4A20-91A8-5FB15FE1E186}" type="datetimeFigureOut">
              <a:rPr lang="fi-FI"/>
              <a:pPr>
                <a:defRPr/>
              </a:pPr>
              <a:t>4.10.2011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8F6B7-6860-4EE1-AF38-A428448E6DA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592179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8EB20-7CF6-4786-B75A-872857226761}" type="datetimeFigureOut">
              <a:rPr lang="fi-FI"/>
              <a:pPr>
                <a:defRPr/>
              </a:pPr>
              <a:t>4.10.2011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8743F-1635-4DB2-9321-96879CE9B47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7647579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AB159-5AEF-4810-861E-462CA5430597}" type="datetimeFigureOut">
              <a:rPr lang="fi-FI"/>
              <a:pPr>
                <a:defRPr/>
              </a:pPr>
              <a:t>4.10.2011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9CF57-FD70-43F2-96D1-D6521FF1F4A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7583494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56154-2DD3-4C4B-85CE-E55160F37322}" type="datetimeFigureOut">
              <a:rPr lang="fi-FI"/>
              <a:pPr>
                <a:defRPr/>
              </a:pPr>
              <a:t>4.10.2011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7BCA1-44A9-40ED-B6FE-D5BDD030789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782782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1019175" cy="365125"/>
          </a:xfrm>
          <a:gradFill flip="none" rotWithShape="1">
            <a:gsLst>
              <a:gs pos="0">
                <a:schemeClr val="tx2">
                  <a:lumMod val="20000"/>
                  <a:lumOff val="80000"/>
                  <a:shade val="30000"/>
                  <a:satMod val="115000"/>
                </a:schemeClr>
              </a:gs>
              <a:gs pos="71000">
                <a:schemeClr val="tx2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tx2">
                  <a:lumMod val="20000"/>
                  <a:lumOff val="8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 w="12700">
            <a:solidFill>
              <a:schemeClr val="accent5"/>
            </a:solidFill>
          </a:ln>
        </p:spPr>
        <p:txBody>
          <a:bodyPr/>
          <a:lstStyle>
            <a:lvl1pPr algn="ctr">
              <a:defRPr sz="1600" b="1" dirty="0" smtClean="0"/>
            </a:lvl1pPr>
          </a:lstStyle>
          <a:p>
            <a:pPr>
              <a:defRPr/>
            </a:pPr>
            <a:r>
              <a:rPr lang="fi-FI"/>
              <a:t>29.9.2011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29C86-1D90-4671-937E-74E7F0C62E93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3568404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E4E7D-2E0E-4813-B769-00C49E89A5E3}" type="datetimeFigureOut">
              <a:rPr lang="fi-FI"/>
              <a:pPr>
                <a:defRPr/>
              </a:pPr>
              <a:t>4.10.2011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2C01A-D092-45BA-806F-4D012D6410B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6206006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B7F0A-5F56-4CD4-8B47-87F27A59AC68}" type="datetimeFigureOut">
              <a:rPr lang="fi-FI"/>
              <a:pPr>
                <a:defRPr/>
              </a:pPr>
              <a:t>4.10.2011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95597-2572-4934-BF3D-8D2086CC2D7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2007759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2979E-FF3C-4691-9D08-66F149C060C3}" type="datetimeFigureOut">
              <a:rPr lang="fi-FI"/>
              <a:pPr>
                <a:defRPr/>
              </a:pPr>
              <a:t>4.10.2011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4DC1D-CFC8-4560-84A2-493A611C158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9211849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CAB9A-9396-4897-80B6-CC184F103AFA}" type="datetimeFigureOut">
              <a:rPr lang="fi-FI"/>
              <a:pPr>
                <a:defRPr/>
              </a:pPr>
              <a:t>4.10.2011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92E1A-ADDB-4192-84AE-1DE77E9B962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914355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kautettu asette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fi-FI"/>
              <a:t>16.8.2011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C19A58-E85A-4DE2-9928-CC045917F16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880983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16.8.2011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CDAF5-84AA-4F47-A2A6-ED7979E8F15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894672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16.8.2011</a:t>
            </a: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2E6A8-6AE4-443D-9147-1629BEF07CF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2247629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16.8.2011</a:t>
            </a: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C1C9B-CCE7-4D72-B874-B5F9854916E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811374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16.8.2011</a:t>
            </a:r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9751A-1884-4A28-A4F8-B8958A66C0E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4214872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16.8.2011</a:t>
            </a:r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07B88-7C88-47DA-AB66-86C01AC36A0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1749452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16.8.2011</a:t>
            </a:r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E62EE-B6E6-4451-B115-4B1DD01E2B0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894886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fi-FI"/>
              <a:t>16.8.2011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97B89C-0D4C-4466-A8E3-919D79FF950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9000">
              <a:srgbClr val="FFFFFF"/>
            </a:gs>
            <a:gs pos="50000">
              <a:srgbClr val="7C7C7C"/>
            </a:gs>
            <a:gs pos="78999">
              <a:srgbClr val="FFFFFF"/>
            </a:gs>
            <a:gs pos="100000">
              <a:srgbClr val="FFFFF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2051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2E64EC0-4D77-42EB-97AE-D1FA86415BBC}" type="datetimeFigureOut">
              <a:rPr lang="fi-FI"/>
              <a:pPr>
                <a:defRPr/>
              </a:pPr>
              <a:t>4.10.2011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BDC0E0B-0043-4F73-8FA6-470267F5383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Maastohiihdon uudet säännöt</a:t>
            </a:r>
          </a:p>
        </p:txBody>
      </p:sp>
      <p:sp>
        <p:nvSpPr>
          <p:cNvPr id="6147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i-FI" dirty="0" smtClean="0">
                <a:solidFill>
                  <a:schemeClr val="accent2"/>
                </a:solidFill>
              </a:rPr>
              <a:t>Työryhmän (Tuomimäki, </a:t>
            </a:r>
            <a:r>
              <a:rPr lang="fi-FI" dirty="0" err="1" smtClean="0">
                <a:solidFill>
                  <a:schemeClr val="accent2"/>
                </a:solidFill>
              </a:rPr>
              <a:t>Törmi</a:t>
            </a:r>
            <a:r>
              <a:rPr lang="fi-FI" dirty="0" smtClean="0">
                <a:solidFill>
                  <a:schemeClr val="accent2"/>
                </a:solidFill>
              </a:rPr>
              <a:t>, Luuri, Uurasjärvi) esitys Maastohiihdon johtokunnalle sääntöjen laadinnasta</a:t>
            </a:r>
          </a:p>
          <a:p>
            <a:pPr eaLnBrk="1" hangingPunct="1"/>
            <a:endParaRPr lang="fi-FI" dirty="0" smtClean="0">
              <a:solidFill>
                <a:schemeClr val="accent2"/>
              </a:solidFill>
            </a:endParaRP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quarter" idx="10"/>
          </p:nvPr>
        </p:nvSpPr>
        <p:spPr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74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/>
          <a:lstStyle/>
          <a:p>
            <a:pPr>
              <a:defRPr/>
            </a:pPr>
            <a:r>
              <a:rPr lang="fi-FI"/>
              <a:t>29.9.2011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 dirty="0"/>
              <a:t>29.9.2011</a:t>
            </a:r>
          </a:p>
        </p:txBody>
      </p:sp>
      <p:sp>
        <p:nvSpPr>
          <p:cNvPr id="7170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Aikataulu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68313" y="1268760"/>
            <a:ext cx="8229600" cy="5040560"/>
          </a:xfrm>
        </p:spPr>
        <p:txBody>
          <a:bodyPr/>
          <a:lstStyle/>
          <a:p>
            <a:pPr eaLnBrk="1" hangingPunct="1"/>
            <a:r>
              <a:rPr lang="fi-FI" dirty="0" smtClean="0"/>
              <a:t>Maastohiihto ry:n säännöt uudistetaan </a:t>
            </a:r>
            <a:r>
              <a:rPr lang="fi-FI" dirty="0" err="1" smtClean="0"/>
              <a:t>samas-sa</a:t>
            </a:r>
            <a:r>
              <a:rPr lang="fi-FI" dirty="0" smtClean="0"/>
              <a:t> aikataulussa kuin Suomen Hiihtoliiton säännöt -&gt; valmiina keväällä/kesällä 2012</a:t>
            </a:r>
          </a:p>
          <a:p>
            <a:pPr eaLnBrk="1" hangingPunct="1"/>
            <a:r>
              <a:rPr lang="fi-FI" dirty="0" smtClean="0"/>
              <a:t>Aikataulutuksella taataan seurojen äänen kuu-luminen suomalaisen hiihdon kehittämisessä </a:t>
            </a:r>
            <a:br>
              <a:rPr lang="fi-FI" dirty="0" smtClean="0"/>
            </a:br>
            <a:r>
              <a:rPr lang="fi-FI" dirty="0" smtClean="0"/>
              <a:t>-&gt; jos Hiihtoliitosta tulee lajien liitto, Maasto-hiihdon seurakokous on ylin päättävä elin</a:t>
            </a:r>
          </a:p>
          <a:p>
            <a:pPr eaLnBrk="1" hangingPunct="1"/>
            <a:r>
              <a:rPr lang="fi-FI" dirty="0" smtClean="0"/>
              <a:t>Hiihtoliiton ja lajiyhdistysten säännöt saadaan </a:t>
            </a:r>
            <a:r>
              <a:rPr lang="fi-FI" dirty="0" err="1" smtClean="0"/>
              <a:t>yhteensovitetuksi</a:t>
            </a:r>
            <a:r>
              <a:rPr lang="fi-FI" dirty="0"/>
              <a:t>.</a:t>
            </a:r>
            <a:endParaRPr lang="fi-FI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Pääperiaattet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dirty="0" smtClean="0"/>
              <a:t>Seurakokous valitsee hiihtovaltuuston, n. 20 jäsentä, valintatapa valitaan 3 vaihtoehdosta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dirty="0" smtClean="0"/>
              <a:t>Seurakokous järjestetään joka toinen vuosi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dirty="0" smtClean="0"/>
              <a:t>Hiihtovaltuusto kokoontuu 2 kertaa vuodessa, kevätkokous painottuu uuden kauden raameihin, syyskokous taas muodollisesti päättää edellisen kauden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dirty="0" smtClean="0"/>
              <a:t>Hiihtovaltuustolla suunnilleen samat tehtävät kuin nykyisellä piirivaltuustolla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29.9.2011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Valinta 3:sta vaihtoehdosta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dirty="0" smtClean="0"/>
              <a:t>Työryhmä esittää, että Maastohiihdon hiihtovaltuuston valintatavasta kuullaan Maastohiihdon seuroja ja piirejä seuraavasti: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i-FI" dirty="0" smtClean="0"/>
              <a:t>Syysparlamenteissa 2011 esitellään vaihtoehdot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i-FI" dirty="0" smtClean="0"/>
              <a:t>Vaihtoehdoista laaditaan </a:t>
            </a:r>
            <a:r>
              <a:rPr lang="fi-FI" dirty="0" err="1" smtClean="0"/>
              <a:t>Powerpoint-esitys</a:t>
            </a:r>
            <a:endParaRPr lang="fi-FI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i-FI" dirty="0" smtClean="0"/>
              <a:t>Vaihtoehdot esittelee jokin työryhmän jäsen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i-FI" dirty="0" smtClean="0"/>
              <a:t>Vaihtoehdoista keskustellaan piiriparlamenteissa, samalla kerätään uusia mielipiteitä vaihtoehtojen eduista ja haitoista, plussista ja miinuksista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i-FI" dirty="0" smtClean="0"/>
              <a:t>Kunkin piirin syysparlamentissa järjestetään lopuksi avoin äänestys vaihtoehtojen välillä, kullakin syysparlamenttiin osallistuvalla seuralla on yksi ääni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i-FI" dirty="0" smtClean="0"/>
              <a:t>Maastohiihdon hallitus tekee valintatavasta lopullisen päätösesityksen, kun kaikkien piiriparlamenttien äänestyksen tulos on tiedossa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dirty="0" smtClean="0"/>
              <a:t>Työryhmä olettaa, että esittely/äänestyskierroksella saadaan sähköä piiriparlamentteihin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fi-FI" dirty="0" smtClean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29.9.2011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smtClean="0"/>
              <a:t>Vaihtoehdot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dirty="0" smtClean="0"/>
              <a:t>Malli SK, 19 jäsentä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dirty="0" smtClean="0"/>
              <a:t>yksi edustaja jokaisesta piiristä + FSS, piirien etukäteen ilmoittamista valinnoista ei keskustella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dirty="0" smtClean="0"/>
              <a:t>Malli AU, 12 + 6 = 18 jäsentä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dirty="0" smtClean="0"/>
              <a:t>kaksi edustajaa jokaiselta alueelta (12 = 2*6), alueiden etukäteen ilmoittamista valinnoista ei keskustella, </a:t>
            </a:r>
            <a:r>
              <a:rPr lang="fi-FI" dirty="0" err="1" smtClean="0"/>
              <a:t>FSS:n</a:t>
            </a:r>
            <a:r>
              <a:rPr lang="fi-FI" dirty="0" smtClean="0"/>
              <a:t> seurat osallistuvat alueiden valintaan maantieteellisen sijaintinsa mukaan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dirty="0" smtClean="0"/>
              <a:t>Seurakokous valitsee lisäksi 6 edustajaa seurojen ennen kokousta asettamista ehdokkaista ilman alue/piirirajoituksia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i-FI" dirty="0" smtClean="0"/>
              <a:t>Malli NT, 16-20 jäsentä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i-FI" dirty="0" smtClean="0"/>
              <a:t>Seurat (1 ääni/seura) valitsevat päätettävän määrän edustajia seurojen etukäteen asettamista ehdokkaista ilman alue- tai piirirajoituksia. Vaalitavalla (esim. netti/posti) estetään seurakokouksen pitopaikan vaikutus.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i-FI" dirty="0" smtClean="0"/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i-FI" dirty="0" smtClean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29.9.2011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18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Malli SK</a:t>
            </a:r>
          </a:p>
        </p:txBody>
      </p:sp>
      <p:sp>
        <p:nvSpPr>
          <p:cNvPr id="9219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Edut</a:t>
            </a:r>
          </a:p>
          <a:p>
            <a:pPr lvl="1">
              <a:buFont typeface="Wingdings" pitchFamily="2" charset="2"/>
              <a:buChar char="v"/>
            </a:pPr>
            <a:r>
              <a:rPr lang="fi-FI" smtClean="0"/>
              <a:t>Kaikille tuttu, näin on aina ollut</a:t>
            </a:r>
          </a:p>
          <a:p>
            <a:pPr lvl="1">
              <a:buFont typeface="Wingdings" pitchFamily="2" charset="2"/>
              <a:buChar char="v"/>
            </a:pPr>
            <a:r>
              <a:rPr lang="fi-FI" smtClean="0"/>
              <a:t>Alueellinen tasaedustus</a:t>
            </a:r>
          </a:p>
          <a:p>
            <a:r>
              <a:rPr lang="fi-FI" smtClean="0"/>
              <a:t>Haitat</a:t>
            </a:r>
          </a:p>
          <a:p>
            <a:pPr lvl="1"/>
            <a:r>
              <a:rPr lang="fi-FI" smtClean="0"/>
              <a:t>Piirit epätasaisia, epätasaiset henkilövalinnat</a:t>
            </a:r>
          </a:p>
          <a:p>
            <a:pPr lvl="1"/>
            <a:r>
              <a:rPr lang="fi-FI" smtClean="0"/>
              <a:t>Voidaan kokea seurojen edustuksen puuttumisena</a:t>
            </a:r>
          </a:p>
          <a:p>
            <a:pPr lvl="1"/>
            <a:r>
              <a:rPr lang="fi-FI" smtClean="0"/>
              <a:t>Peräisin suojeluskunta-ajalta</a:t>
            </a:r>
          </a:p>
          <a:p>
            <a:pPr lvl="1"/>
            <a:r>
              <a:rPr lang="fi-FI" smtClean="0"/>
              <a:t>Ei salli piiri- tai alueuudistuksia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29.9.2011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18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Malli AU</a:t>
            </a:r>
          </a:p>
        </p:txBody>
      </p:sp>
      <p:sp>
        <p:nvSpPr>
          <p:cNvPr id="1024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mtClean="0"/>
              <a:t>Edut</a:t>
            </a:r>
          </a:p>
          <a:p>
            <a:pPr lvl="1">
              <a:buFont typeface="Wingdings" pitchFamily="2" charset="2"/>
              <a:buChar char="v"/>
            </a:pPr>
            <a:r>
              <a:rPr lang="fi-FI" smtClean="0"/>
              <a:t>Toimivat alueet saavat toimintaansa vastaavan edustuksen</a:t>
            </a:r>
          </a:p>
          <a:p>
            <a:pPr lvl="1">
              <a:buFont typeface="Wingdings" pitchFamily="2" charset="2"/>
              <a:buChar char="v"/>
            </a:pPr>
            <a:r>
              <a:rPr lang="fi-FI" smtClean="0"/>
              <a:t>Seurat vaikuttavat alueen sisällä</a:t>
            </a:r>
          </a:p>
          <a:p>
            <a:pPr lvl="1">
              <a:buFont typeface="Wingdings" pitchFamily="2" charset="2"/>
              <a:buChar char="v"/>
            </a:pPr>
            <a:r>
              <a:rPr lang="fi-FI" smtClean="0"/>
              <a:t>Alueellinen tasaedustus</a:t>
            </a:r>
          </a:p>
          <a:p>
            <a:r>
              <a:rPr lang="fi-FI" smtClean="0"/>
              <a:t>Haitat</a:t>
            </a:r>
          </a:p>
          <a:p>
            <a:pPr lvl="1"/>
            <a:r>
              <a:rPr lang="fi-FI" smtClean="0"/>
              <a:t>Alueet kovin epätasaisia keskenään</a:t>
            </a:r>
          </a:p>
          <a:p>
            <a:pPr lvl="1"/>
            <a:r>
              <a:rPr lang="fi-FI" smtClean="0"/>
              <a:t>Voimakas piiri alueen sisällä voi dominoida</a:t>
            </a:r>
          </a:p>
          <a:p>
            <a:pPr lvl="1"/>
            <a:r>
              <a:rPr lang="fi-FI" smtClean="0"/>
              <a:t>Luotava uusi alueellinen yhteistoimintamuoto 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29.9.2011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Malli NT</a:t>
            </a:r>
          </a:p>
        </p:txBody>
      </p:sp>
      <p:sp>
        <p:nvSpPr>
          <p:cNvPr id="11267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088"/>
          </a:xfrm>
        </p:spPr>
        <p:txBody>
          <a:bodyPr/>
          <a:lstStyle/>
          <a:p>
            <a:r>
              <a:rPr lang="fi-FI" smtClean="0"/>
              <a:t>Edut</a:t>
            </a:r>
          </a:p>
          <a:p>
            <a:pPr lvl="1">
              <a:buFont typeface="Wingdings" pitchFamily="2" charset="2"/>
              <a:buChar char="v"/>
            </a:pPr>
            <a:r>
              <a:rPr lang="fi-FI" smtClean="0"/>
              <a:t>Parhaat henkilöt ovat valittavissa</a:t>
            </a:r>
          </a:p>
          <a:p>
            <a:pPr lvl="1">
              <a:buFont typeface="Wingdings" pitchFamily="2" charset="2"/>
              <a:buChar char="v"/>
            </a:pPr>
            <a:r>
              <a:rPr lang="fi-FI" smtClean="0"/>
              <a:t>Seurojen ääni kuuluu ja vaikuttaa</a:t>
            </a:r>
          </a:p>
          <a:p>
            <a:pPr lvl="1">
              <a:buFont typeface="Wingdings" pitchFamily="2" charset="2"/>
              <a:buChar char="v"/>
            </a:pPr>
            <a:r>
              <a:rPr lang="fi-FI" smtClean="0"/>
              <a:t>Ei alueellisia mandaatteja, hoidetaan maastohiihdon asioita</a:t>
            </a:r>
          </a:p>
          <a:p>
            <a:r>
              <a:rPr lang="fi-FI" smtClean="0"/>
              <a:t>Haitat</a:t>
            </a:r>
          </a:p>
          <a:p>
            <a:pPr lvl="1"/>
            <a:r>
              <a:rPr lang="fi-FI" smtClean="0"/>
              <a:t>Edustus ei jakaannu maantieteellisesti</a:t>
            </a:r>
          </a:p>
          <a:p>
            <a:pPr lvl="1"/>
            <a:r>
              <a:rPr lang="fi-FI" smtClean="0"/>
              <a:t>Vaalitavan valinta on vaikea päätös</a:t>
            </a:r>
          </a:p>
          <a:p>
            <a:pPr lvl="1"/>
            <a:r>
              <a:rPr lang="fi-FI" smtClean="0"/>
              <a:t>Liian moderni ratkaisu tässä vaiheessa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fi-FI"/>
              <a:t>29.9.2011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bb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85000"/>
                <a:satMod val="150000"/>
              </a:schemeClr>
            </a:gs>
            <a:gs pos="35000">
              <a:schemeClr val="phClr">
                <a:tint val="70000"/>
                <a:shade val="90000"/>
                <a:alpha val="85000"/>
                <a:satMod val="200000"/>
              </a:schemeClr>
            </a:gs>
            <a:gs pos="100000">
              <a:schemeClr val="phClr">
                <a:tint val="90000"/>
                <a:shade val="100000"/>
                <a:alpha val="85000"/>
                <a:satMod val="25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40000"/>
                <a:satMod val="115000"/>
              </a:schemeClr>
            </a:gs>
            <a:gs pos="8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150000"/>
              </a:schemeClr>
            </a:gs>
          </a:gsLst>
          <a:lin ang="7800000" scaled="0"/>
        </a:gra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4450" cap="flat" cmpd="sng" algn="ctr">
          <a:solidFill>
            <a:schemeClr val="phClr">
              <a:alpha val="80000"/>
              <a:satMod val="110000"/>
            </a:schemeClr>
          </a:solidFill>
          <a:prstDash val="solid"/>
        </a:ln>
        <a:ln w="63500" cap="flat" cmpd="sng" algn="ctr">
          <a:solidFill>
            <a:schemeClr val="phClr">
              <a:alpha val="80000"/>
              <a:satMod val="115000"/>
            </a:schemeClr>
          </a:solidFill>
          <a:prstDash val="solid"/>
        </a:ln>
      </a:lnStyleLst>
      <a:effectStyleLst>
        <a:effectStyle>
          <a:effectLst>
            <a:innerShdw blurRad="50800" dist="25400" dir="13500000">
              <a:srgbClr val="FFFFFF">
                <a:alpha val="75000"/>
              </a:srgbClr>
            </a:innerShdw>
          </a:effectLst>
        </a:effectStyle>
        <a:effectStyle>
          <a:effectLst>
            <a:innerShdw blurRad="76200" dist="25400" dir="13500000">
              <a:srgbClr val="FFFFFF">
                <a:alpha val="75000"/>
              </a:srgbClr>
            </a:innerShdw>
            <a:reflection blurRad="63500" stA="35000" endPos="35000" dist="12700" dir="5400000" sy="-100000" rotWithShape="0"/>
          </a:effectLst>
        </a:effectStyle>
        <a:effectStyle>
          <a:effectLst>
            <a:reflection blurRad="63500" stA="35000" endPos="35000" dist="12700" dir="5400000" sy="-100000" rotWithShape="0"/>
          </a:effectLst>
          <a:scene3d>
            <a:camera prst="orthographicFront">
              <a:rot lat="0" lon="0" rev="0"/>
            </a:camera>
            <a:lightRig rig="balanced" dir="bl">
              <a:rot lat="0" lon="0" rev="7800000"/>
            </a:lightRig>
          </a:scene3d>
          <a:sp3d prstMaterial="translucent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369</Words>
  <Application>Microsoft Office PowerPoint</Application>
  <PresentationFormat>Näytössä katseltava diaesitys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2</vt:i4>
      </vt:variant>
      <vt:variant>
        <vt:lpstr>Dian otsikot</vt:lpstr>
      </vt:variant>
      <vt:variant>
        <vt:i4>8</vt:i4>
      </vt:variant>
    </vt:vector>
  </HeadingPairs>
  <TitlesOfParts>
    <vt:vector size="10" baseType="lpstr">
      <vt:lpstr>Office-teema</vt:lpstr>
      <vt:lpstr>Mukautettu suunnittelumalli</vt:lpstr>
      <vt:lpstr>Maastohiihdon uudet säännöt</vt:lpstr>
      <vt:lpstr>Aikataulu</vt:lpstr>
      <vt:lpstr>Pääperiaattet</vt:lpstr>
      <vt:lpstr>Valinta 3:sta vaihtoehdosta</vt:lpstr>
      <vt:lpstr>Vaihtoehdot</vt:lpstr>
      <vt:lpstr>Malli SK</vt:lpstr>
      <vt:lpstr>Malli AU</vt:lpstr>
      <vt:lpstr>Malli NT</vt:lpstr>
    </vt:vector>
  </TitlesOfParts>
  <Company>exTime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Maastohiihdon uudet säännöt</dc:title>
  <dc:creator>Jorma</dc:creator>
  <cp:lastModifiedBy>ulla.laitinen</cp:lastModifiedBy>
  <cp:revision>21</cp:revision>
  <dcterms:created xsi:type="dcterms:W3CDTF">2011-08-16T19:49:37Z</dcterms:created>
  <dcterms:modified xsi:type="dcterms:W3CDTF">2011-10-04T09:08:35Z</dcterms:modified>
</cp:coreProperties>
</file>